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handoutMasterIdLst>
    <p:handoutMasterId r:id="rId19"/>
  </p:handoutMasterIdLst>
  <p:sldIdLst>
    <p:sldId id="256" r:id="rId2"/>
    <p:sldId id="264" r:id="rId3"/>
    <p:sldId id="275" r:id="rId4"/>
    <p:sldId id="276" r:id="rId5"/>
    <p:sldId id="260" r:id="rId6"/>
    <p:sldId id="258" r:id="rId7"/>
    <p:sldId id="259" r:id="rId8"/>
    <p:sldId id="277" r:id="rId9"/>
    <p:sldId id="261" r:id="rId10"/>
    <p:sldId id="278" r:id="rId11"/>
    <p:sldId id="263" r:id="rId12"/>
    <p:sldId id="279" r:id="rId13"/>
    <p:sldId id="280" r:id="rId14"/>
    <p:sldId id="266" r:id="rId15"/>
    <p:sldId id="281" r:id="rId16"/>
    <p:sldId id="265" r:id="rId17"/>
    <p:sldId id="26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E03120-F9C7-4079-B1D4-552BC2FD9C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BD0181-468B-4813-AF2F-FC4E180FC2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A9104177-1CCE-4E64-BF57-B4229AD918BF}" type="datetime1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84535-285C-4AA2-92D8-8FAE0C9B9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D62E26-8292-4BA7-910D-1C5121FBF5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A49C6FE-DB18-40FD-9261-AE7325D34C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6C7AD3-D42E-42CA-A3BC-79412330A2E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DC50F4AC-46F6-4A7A-B9F3-86CC0E8A0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5212A860-4C36-4444-BFA4-5296A131F616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2DA37019-40E6-48A5-B6E8-A063726F8B28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83EEE619-9C7D-4B51-A466-3A9984D2683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321DC4D8-AA34-40EF-8038-9F9385131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256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420D7C6-A3ED-42E6-9BC8-015FA72BC22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9D5D0E8-21A9-4B73-A102-69A4C5987A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BEA2072-E901-4EB4-8705-0E79EE91BC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9A7BA835-2BA0-46E4-9EFC-718A344FA3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692129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61A79EA-8DE8-4072-AE3A-B244F396C5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BDC5F7D-5FB3-4DFC-9CF3-1078A07A45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A138506-95CD-4F7E-973F-17D0AFF9FE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BC1D7-BA91-4B10-AD6C-8B0DECCC12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384255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F2DFF17-9FB1-4558-A976-2E45F067FB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F48B722-40BB-48C8-A260-3B44EB0A79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C0257DA-1792-4F67-966C-64114AE76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C4787-F43E-401A-B10D-CE4D8CAE7C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704279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B1CF3B9-011B-43ED-B32B-754BB9636E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FD29E40-8ECA-46E0-93A3-2C1BA22D13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773E2BF-05D4-4541-9A8F-8312380365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2F67C-1ED6-40A6-A50B-84D8EF1D7E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950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E1ACF9E-7F7E-4CB4-A385-7B8ADAD26E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B16F3D3-69F9-4AEB-A5EC-17B8BB1DF2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51AF6FB-47A3-4F60-9978-698C50C17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2CB7B8-9B9C-4E9F-BAF7-04FC0B4A3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16175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02C0FD3-D47A-40CF-B2A4-851908E937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E3273E6-E88C-496C-B111-1694E85EA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51897E3-6ED9-413C-8FCB-E2FD88019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C9768-51D6-4669-9F56-11805BFF03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059966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6C05E35-92E5-4184-82F7-C90F25FA12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D91EFBE-9446-4425-8357-72857002FE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96A26FBC-23BC-4D91-86DA-D3559A8975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B949F-F0FC-422D-8A30-D04D0AF2CA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054355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E5FED1A4-1911-4CAC-AED9-78EAE259B1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BAC5E691-F5E6-402E-8867-9E7654DA39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DEC2ACDA-2E50-475E-9DCD-47327BC8B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63FBA-8519-4A36-94DF-198C9DCFE5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63527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753CC0D2-A372-4E3A-B34B-ECCEDD5A6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BA37EA11-FC4B-48CC-995B-11ECE1617B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1AC3BAB-2B43-4B56-A36D-444423EE46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CCC5B-C42A-4D17-831A-74ECCDFCF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348015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375D103-278A-4C8F-998D-C291D83815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6500AE4-33C9-4AF6-BD69-FF3ED676AE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BC3EAA5-D0CE-410D-B8F2-597F29CA1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947EC-0237-4484-AAAA-84D6C189D0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331392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90A84E3-9C53-4A7E-8EEF-2AB9D698FA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C52E17D-7721-4D47-A43D-6552BD35D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8492A46-D413-41BB-A18E-8BAEC6479C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3FFB2-EBAF-4DF8-98A0-9342A7512F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06118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F876566C-BD8B-42A4-B994-A23B6DE8384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307EB2AA-6368-4681-B219-9866DF908BE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>
                <a:extLst>
                  <a:ext uri="{FF2B5EF4-FFF2-40B4-BE49-F238E27FC236}">
                    <a16:creationId xmlns:a16="http://schemas.microsoft.com/office/drawing/2014/main" id="{78962554-E9D4-4E1A-A53B-2AC1AC7A50E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7" name="Freeform 5">
                <a:extLst>
                  <a:ext uri="{FF2B5EF4-FFF2-40B4-BE49-F238E27FC236}">
                    <a16:creationId xmlns:a16="http://schemas.microsoft.com/office/drawing/2014/main" id="{D1DD689D-B676-45B3-B08C-3D1B3C36A24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54FEBD1D-DEF0-4235-9E47-6712AC350F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>
                <a:extLst>
                  <a:ext uri="{FF2B5EF4-FFF2-40B4-BE49-F238E27FC236}">
                    <a16:creationId xmlns:a16="http://schemas.microsoft.com/office/drawing/2014/main" id="{7D87B381-207F-48A9-A380-846C3419ED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5" name="AutoShape 8">
                <a:extLst>
                  <a:ext uri="{FF2B5EF4-FFF2-40B4-BE49-F238E27FC236}">
                    <a16:creationId xmlns:a16="http://schemas.microsoft.com/office/drawing/2014/main" id="{73DC009F-B493-45C7-8B79-EB1895743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</p:grpSp>
      <p:sp>
        <p:nvSpPr>
          <p:cNvPr id="1027" name="AutoShape 9">
            <a:extLst>
              <a:ext uri="{FF2B5EF4-FFF2-40B4-BE49-F238E27FC236}">
                <a16:creationId xmlns:a16="http://schemas.microsoft.com/office/drawing/2014/main" id="{325E4B39-5F5A-45E8-846C-0ED42AA9E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9CFAEFAE-6C15-4DDE-8FD9-3AFE135B7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6148E793-C982-4A5B-A2D2-D909291A82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8EEC9527-FE03-455E-9FC8-63770379CE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EECA6AFB-AC3F-4BBB-A030-D2E504F2E4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590B1B0E-80A7-41DD-9107-5445C6EDA72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ransition>
    <p:random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>
            <a:extLst>
              <a:ext uri="{FF2B5EF4-FFF2-40B4-BE49-F238E27FC236}">
                <a16:creationId xmlns:a16="http://schemas.microsoft.com/office/drawing/2014/main" id="{8EC713D9-A5CB-4F18-895D-60743D82A3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Slippery Slope: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br>
              <a:rPr lang="en-US" altLang="en-US" sz="3200" dirty="0">
                <a:ea typeface="ＭＳ Ｐゴシック" panose="020B0600070205080204" pitchFamily="34" charset="-128"/>
              </a:rPr>
            </a:br>
            <a:r>
              <a:rPr lang="en-US" altLang="en-US" sz="3200" b="0" dirty="0">
                <a:ea typeface="ＭＳ Ｐゴシック" panose="020B0600070205080204" pitchFamily="34" charset="-128"/>
              </a:rPr>
              <a:t>A MULTIDISCIPLINARY</a:t>
            </a:r>
            <a:br>
              <a:rPr lang="en-US" altLang="en-US" sz="3200" b="0" dirty="0">
                <a:ea typeface="ＭＳ Ｐゴシック" panose="020B0600070205080204" pitchFamily="34" charset="-128"/>
              </a:rPr>
            </a:br>
            <a:r>
              <a:rPr lang="en-US" altLang="en-US" sz="3200" b="0" dirty="0">
                <a:ea typeface="ＭＳ Ｐゴシック" panose="020B0600070205080204" pitchFamily="34" charset="-128"/>
              </a:rPr>
              <a:t>BUSINESS CASE STUDY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78928B1-5180-4A37-9C52-ABCB565376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95800" y="3962400"/>
            <a:ext cx="4343400" cy="2025650"/>
          </a:xfrm>
        </p:spPr>
        <p:txBody>
          <a:bodyPr/>
          <a:lstStyle/>
          <a:p>
            <a:pPr algn="r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sz="1200" dirty="0">
              <a:ea typeface="ＭＳ Ｐゴシック" panose="020B0600070205080204" pitchFamily="34" charset="-128"/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r>
              <a:rPr lang="en-US" altLang="en-US" sz="1800" b="1" dirty="0">
                <a:ea typeface="ＭＳ Ｐゴシック" panose="020B0600070205080204" pitchFamily="34" charset="-128"/>
              </a:rPr>
              <a:t>California State University, Northridge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800" b="1" dirty="0">
              <a:ea typeface="ＭＳ Ｐゴシック" panose="020B0600070205080204" pitchFamily="34" charset="-128"/>
            </a:endParaRPr>
          </a:p>
        </p:txBody>
      </p:sp>
      <p:pic>
        <p:nvPicPr>
          <p:cNvPr id="4100" name="Picture 3" descr="beach1th.gif">
            <a:extLst>
              <a:ext uri="{FF2B5EF4-FFF2-40B4-BE49-F238E27FC236}">
                <a16:creationId xmlns:a16="http://schemas.microsoft.com/office/drawing/2014/main" id="{654E582C-7A18-4843-90B7-79544F764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2400"/>
            <a:ext cx="2519363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" descr="1386-0812-1116-4026.jpg">
            <a:extLst>
              <a:ext uri="{FF2B5EF4-FFF2-40B4-BE49-F238E27FC236}">
                <a16:creationId xmlns:a16="http://schemas.microsoft.com/office/drawing/2014/main" id="{934B3B59-0706-4872-BA58-B4F6E58353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04800"/>
            <a:ext cx="1270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A05721F8-2F39-4C22-BBAB-3957C5D4D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92C50B-5246-489C-A827-03CC511FF00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9410C58-50A9-4834-95BF-2BEE9DED2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Duty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5BF6C80-399E-4C9C-8DD8-C7DD525742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6858000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>
                <a:latin typeface="Arial" panose="020B0604020202020204" pitchFamily="34" charset="0"/>
              </a:rPr>
              <a:t>To Whom is the Duty Owed?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(See: Get n</a:t>
            </a:r>
            <a:r>
              <a:rPr lang="en-US" altLang="en-US"/>
              <a:t>’</a:t>
            </a:r>
            <a:r>
              <a:rPr lang="en-US" altLang="en-US">
                <a:latin typeface="Arial" panose="020B0604020202020204" pitchFamily="34" charset="0"/>
              </a:rPr>
              <a:t> Go Library Case)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	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Relationship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  <a:p>
            <a:pPr lvl="3" algn="ctr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Foreseeable Plaintiff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1" algn="r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Public Policy</a:t>
            </a:r>
            <a:endParaRPr lang="en-US" altLang="en-US" sz="18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18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44C92E9-A52B-44E1-982E-D60CB3A7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6DD212-3B50-4B15-A5E6-243DC47E349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0A0B7FA-9AF0-4C74-810C-31C147892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Breach of Duty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10DA974-C511-47EB-8B21-16FE72F60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6400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Calculus of the Risk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		(See: Get n</a:t>
            </a:r>
            <a:r>
              <a:rPr lang="en-US" altLang="en-US" sz="1800"/>
              <a:t>’</a:t>
            </a:r>
            <a:r>
              <a:rPr lang="en-US" altLang="en-US" sz="1800">
                <a:latin typeface="Arial" panose="020B0604020202020204" pitchFamily="34" charset="0"/>
              </a:rPr>
              <a:t> Go Library Case)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1) Likelihood of Harm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			 2) Seriousness of Harm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	      vs.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3) Cost of Prevention and/or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4) Utility of the Activity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F106F775-4EAA-4864-BBE6-40AC6AD3D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2AAD40-DB1C-417F-BC40-8C5E6B282BF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DB49A08-0400-4FFB-B33E-9281F05DC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Actual Causation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2B820E4-1688-4603-83A9-067BAB4E74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5069" y="2391747"/>
            <a:ext cx="82296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Plaintiff Must Connect Conduct to the Loss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9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“</a:t>
            </a:r>
            <a:r>
              <a:rPr lang="en-US" altLang="en-US" dirty="0">
                <a:latin typeface="Arial" panose="020B0604020202020204" pitchFamily="34" charset="0"/>
              </a:rPr>
              <a:t>But for</a:t>
            </a:r>
            <a:r>
              <a:rPr lang="en-US" altLang="en-US" dirty="0"/>
              <a:t>”</a:t>
            </a:r>
            <a:r>
              <a:rPr lang="en-US" altLang="en-US" dirty="0">
                <a:latin typeface="Arial" panose="020B0604020202020204" pitchFamily="34" charset="0"/>
              </a:rPr>
              <a:t> Defendant</a:t>
            </a:r>
            <a:r>
              <a:rPr lang="en-US" altLang="en-US" dirty="0"/>
              <a:t>’</a:t>
            </a:r>
            <a:r>
              <a:rPr lang="en-US" altLang="en-US" dirty="0">
                <a:latin typeface="Arial" panose="020B0604020202020204" pitchFamily="34" charset="0"/>
              </a:rPr>
              <a:t>s Conduct Plaintiff Would not Have Suffered the Loss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</a:pPr>
            <a:endParaRPr lang="en-US" altLang="en-US" sz="1600" dirty="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latin typeface="Arial" panose="020B0604020202020204" pitchFamily="34" charset="0"/>
              </a:rPr>
              <a:t>Easy, Difficult, or Impossible Burden in this Case?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AEAB5F0D-A123-4FE0-8203-2B05E22C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2D53BE-FDD5-4253-B99F-5AD6C196B1F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F534968-8332-4AD1-87E0-E156D7440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2390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Proximate</a:t>
            </a:r>
            <a:br>
              <a:rPr lang="en-US" altLang="en-US" dirty="0"/>
            </a:br>
            <a:r>
              <a:rPr lang="en-US" altLang="en-US" dirty="0"/>
              <a:t>(Legal) Cause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FF71FEBE-DABE-4F28-AAE3-FC0C322F4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7315200" cy="38862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Policy Determination</a:t>
            </a:r>
          </a:p>
          <a:p>
            <a:pPr eaLnBrk="1" hangingPunct="1"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 sz="2400">
                <a:latin typeface="Arial" panose="020B0604020202020204" pitchFamily="34" charset="0"/>
              </a:rPr>
              <a:t>Should Defendant Really be Responsible        for Damages Actually Caused?</a:t>
            </a:r>
          </a:p>
          <a:p>
            <a:pPr lvl="1" eaLnBrk="1" hangingPunct="1">
              <a:buFontTx/>
              <a:buNone/>
            </a:pPr>
            <a:endParaRPr lang="en-US" altLang="en-US" sz="9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 sz="2400">
                <a:latin typeface="Arial" panose="020B0604020202020204" pitchFamily="34" charset="0"/>
              </a:rPr>
              <a:t>Natural and Probable Consequences</a:t>
            </a:r>
          </a:p>
          <a:p>
            <a:pPr lvl="1" eaLnBrk="1" hangingPunct="1">
              <a:buFontTx/>
              <a:buNone/>
            </a:pPr>
            <a:endParaRPr lang="en-US" altLang="en-US" sz="9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 sz="2400">
                <a:latin typeface="Arial" panose="020B0604020202020204" pitchFamily="34" charset="0"/>
              </a:rPr>
              <a:t>Did Plaintiff</a:t>
            </a:r>
            <a:r>
              <a:rPr lang="en-US" altLang="en-US" sz="2400"/>
              <a:t>’</a:t>
            </a:r>
            <a:r>
              <a:rPr lang="en-US" altLang="en-US" sz="2400">
                <a:latin typeface="Arial" panose="020B0604020202020204" pitchFamily="34" charset="0"/>
              </a:rPr>
              <a:t>s Loss Come About as a Result of a String of Weird Unforeseeable Events?</a:t>
            </a: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F8BD1524-C561-467F-AF37-F649DA04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1A96BA-2D16-4709-8092-D5E3068484C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33A01C8-4A50-4EC8-89DB-10889DBE91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Damages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B6AAE3F-7E36-480E-B9CE-1A2445CDC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2286000"/>
            <a:ext cx="6553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Damages Suffered in this Case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Compensatory?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Define/Purpose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</a:endParaRPr>
          </a:p>
          <a:p>
            <a:pPr lvl="3" eaLnBrk="1" hangingPunct="1">
              <a:lnSpc>
                <a:spcPct val="90000"/>
              </a:lnSpc>
            </a:pPr>
            <a:endParaRPr lang="en-US" altLang="en-US" sz="1000">
              <a:latin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Punitive Damages?</a:t>
            </a:r>
          </a:p>
          <a:p>
            <a:pPr lvl="2" algn="ctr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Define/Purpose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F95B-685A-448A-9851-8694CD1CF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a typeface="ＭＳ Ｐゴシック" panose="020B0600070205080204" pitchFamily="34" charset="-128"/>
              </a:rPr>
              <a:t>Prima Facie Case for Strict Product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C239F-4699-4E42-8F70-893D3B898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r>
              <a:rPr lang="en-US" sz="2000" b="1" dirty="0">
                <a:ea typeface="ＭＳ Ｐゴシック" panose="020B0600070205080204" pitchFamily="34" charset="-128"/>
              </a:rPr>
              <a:t>Section 402A of the Restatement (Second) of Torts (GLENN WAYANS, …)</a:t>
            </a:r>
          </a:p>
          <a:p>
            <a:pPr lvl="1"/>
            <a:r>
              <a:rPr lang="en-US" sz="2000" b="1" dirty="0">
                <a:ea typeface="ＭＳ Ｐゴシック" panose="020B0600070205080204" pitchFamily="34" charset="-128"/>
              </a:rPr>
              <a:t>(1) the defendant was engaged in the business of selling the product that harmed the plaintiff</a:t>
            </a:r>
          </a:p>
          <a:p>
            <a:pPr lvl="1"/>
            <a:r>
              <a:rPr lang="en-US" sz="2000" b="1" dirty="0">
                <a:ea typeface="ＭＳ Ｐゴシック" panose="020B0600070205080204" pitchFamily="34" charset="-128"/>
              </a:rPr>
              <a:t>(2) the plaintiff was a user, consumer or bystander</a:t>
            </a:r>
          </a:p>
          <a:p>
            <a:pPr lvl="1"/>
            <a:r>
              <a:rPr lang="en-US" sz="2000" b="1" dirty="0">
                <a:ea typeface="ＭＳ Ｐゴシック" panose="020B0600070205080204" pitchFamily="34" charset="-128"/>
              </a:rPr>
              <a:t>(3) the product reached the user or consumer without a substantial change in the condition in which it was sold</a:t>
            </a:r>
          </a:p>
          <a:p>
            <a:pPr lvl="1"/>
            <a:r>
              <a:rPr lang="en-US" sz="2000" b="1" dirty="0">
                <a:ea typeface="ＭＳ Ｐゴシック" panose="020B0600070205080204" pitchFamily="34" charset="-128"/>
              </a:rPr>
              <a:t>(4) the product when sold was in a defective condition</a:t>
            </a:r>
          </a:p>
          <a:p>
            <a:pPr lvl="1"/>
            <a:r>
              <a:rPr lang="en-US" sz="2000" b="1" dirty="0">
                <a:ea typeface="ＭＳ Ｐゴシック" panose="020B0600070205080204" pitchFamily="34" charset="-128"/>
              </a:rPr>
              <a:t>(5) the defect was unreasonably dangerous</a:t>
            </a:r>
          </a:p>
          <a:p>
            <a:pPr lvl="1"/>
            <a:r>
              <a:rPr lang="en-US" sz="2000" b="1" dirty="0">
                <a:ea typeface="ＭＳ Ｐゴシック" panose="020B0600070205080204" pitchFamily="34" charset="-128"/>
              </a:rPr>
              <a:t>(6) the unreasonably dangerous defect caused physical harm to the plaintiff. </a:t>
            </a:r>
          </a:p>
        </p:txBody>
      </p:sp>
    </p:spTree>
    <p:extLst>
      <p:ext uri="{BB962C8B-B14F-4D97-AF65-F5344CB8AC3E}">
        <p14:creationId xmlns:p14="http://schemas.microsoft.com/office/powerpoint/2010/main" val="3614299384"/>
      </p:ext>
    </p:extLst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>
            <a:extLst>
              <a:ext uri="{FF2B5EF4-FFF2-40B4-BE49-F238E27FC236}">
                <a16:creationId xmlns:a16="http://schemas.microsoft.com/office/drawing/2014/main" id="{949C2400-431B-4E64-8E77-84126FB8B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Economic Data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ADC588D-E5BE-454D-9AA5-BE3A3582E7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r>
              <a:rPr lang="en-US" altLang="en-US" b="1" dirty="0">
                <a:ea typeface="ＭＳ Ｐゴシック" panose="020B0600070205080204" pitchFamily="34" charset="-128"/>
              </a:rPr>
              <a:t>What Economic Issues are Raised in the Case?</a:t>
            </a:r>
          </a:p>
          <a:p>
            <a:r>
              <a:rPr lang="en-US" altLang="en-US" b="1" dirty="0">
                <a:ea typeface="ＭＳ Ｐゴシック" panose="020B0600070205080204" pitchFamily="34" charset="-128"/>
              </a:rPr>
              <a:t>What is the Relevance of: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Inflation Rate?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Cost of Living Adjustment (COLA)?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Personal Income Tax Rates?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Present/Future Values?</a:t>
            </a:r>
          </a:p>
          <a:p>
            <a:pPr lvl="1"/>
            <a:r>
              <a:rPr lang="en-US" altLang="en-US" b="1" dirty="0">
                <a:ea typeface="ＭＳ Ｐゴシック" panose="020B0600070205080204" pitchFamily="34" charset="-128"/>
              </a:rPr>
              <a:t>Plaintiff’s Age?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9220" name="Picture 3" descr="flipflopsth.gif">
            <a:extLst>
              <a:ext uri="{FF2B5EF4-FFF2-40B4-BE49-F238E27FC236}">
                <a16:creationId xmlns:a16="http://schemas.microsoft.com/office/drawing/2014/main" id="{2248AE53-CEF3-42F5-9EE0-B53DFDF4F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9600"/>
            <a:ext cx="903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64369719-4F89-466F-BE8E-D6A92A0145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Good Luck!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1EEEECF-1AC3-488B-98AA-EE7E2316532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895600" y="2362200"/>
            <a:ext cx="5635625" cy="3724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	    Questions or Comments?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algn="r"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10244" name="Picture 3" descr="flipflopsth.gif">
            <a:extLst>
              <a:ext uri="{FF2B5EF4-FFF2-40B4-BE49-F238E27FC236}">
                <a16:creationId xmlns:a16="http://schemas.microsoft.com/office/drawing/2014/main" id="{DE9BC8C9-4972-4B0D-9BD8-D83B896DF0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876800"/>
            <a:ext cx="457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7" descr="beach1th.gif">
            <a:extLst>
              <a:ext uri="{FF2B5EF4-FFF2-40B4-BE49-F238E27FC236}">
                <a16:creationId xmlns:a16="http://schemas.microsoft.com/office/drawing/2014/main" id="{7B73B000-9516-4EA4-8585-A02395803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24200"/>
            <a:ext cx="266700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1386-0812-1116-4026.jpg">
            <a:extLst>
              <a:ext uri="{FF2B5EF4-FFF2-40B4-BE49-F238E27FC236}">
                <a16:creationId xmlns:a16="http://schemas.microsoft.com/office/drawing/2014/main" id="{31D33218-7568-429C-94EA-F487C9D02A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4800"/>
            <a:ext cx="1270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3D35DDCE-9142-4787-AE93-923AC096F9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BIG PICTURE!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E1B523F-D50E-41DE-8117-51A97EE689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What is the Big Picture in the Case?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What are the Potential –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 b="1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Statistical Issues?</a:t>
            </a:r>
          </a:p>
          <a:p>
            <a:pPr lvl="1" eaLnBrk="1" hangingPunct="1"/>
            <a:endParaRPr lang="en-US" altLang="en-US" sz="1000" b="1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Legal Issues?</a:t>
            </a:r>
          </a:p>
          <a:p>
            <a:pPr lvl="1" eaLnBrk="1" hangingPunct="1"/>
            <a:endParaRPr lang="en-US" altLang="en-US" sz="1000" b="1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Economic Issues?</a:t>
            </a:r>
          </a:p>
          <a:p>
            <a:pPr eaLnBrk="1" hangingPunct="1"/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5124" name="Picture 3" descr="flipflopsth.gif">
            <a:extLst>
              <a:ext uri="{FF2B5EF4-FFF2-40B4-BE49-F238E27FC236}">
                <a16:creationId xmlns:a16="http://schemas.microsoft.com/office/drawing/2014/main" id="{019FDF0E-E456-4C70-8B37-26414BDBB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903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9C17984A-3154-4FC3-98D4-F53687FC6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Statistics?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2497148-3B4E-4D3C-BBE3-A50FD84AF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What Conclusions Can be Presented to Ms. Spring Based on an Analysis of the Government Survey Data?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en-US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What Type of Statistical Analysis Would be Performed to Reach These Conclusions?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en-US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How Useful Would These Conclusions be in Helping Ms. Spring in any Lawsuit Settlement Negotiations or at a Trial?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en-US" sz="24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2400" b="1" dirty="0">
              <a:ea typeface="ＭＳ Ｐゴシック" panose="020B0600070205080204" pitchFamily="34" charset="-128"/>
            </a:endParaRPr>
          </a:p>
        </p:txBody>
      </p:sp>
      <p:pic>
        <p:nvPicPr>
          <p:cNvPr id="6148" name="Picture 3" descr="flipflopsth.gif">
            <a:extLst>
              <a:ext uri="{FF2B5EF4-FFF2-40B4-BE49-F238E27FC236}">
                <a16:creationId xmlns:a16="http://schemas.microsoft.com/office/drawing/2014/main" id="{916C990F-6EE5-4B62-AD65-AFF8BDFF5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903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extLst>
              <a:ext uri="{FF2B5EF4-FFF2-40B4-BE49-F238E27FC236}">
                <a16:creationId xmlns:a16="http://schemas.microsoft.com/office/drawing/2014/main" id="{57978086-DDD6-493F-B733-C8FDCC794C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Case Library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443C168-ADD3-4117-ABB4-D22F8A696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What Light Does the Case Library Shed on the Potential Issues</a:t>
            </a:r>
          </a:p>
          <a:p>
            <a:pPr eaLnBrk="1" hangingPunct="1"/>
            <a:endParaRPr lang="en-US" altLang="en-US" sz="1600" b="1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Magazine Article?</a:t>
            </a: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Fogel v. Get’N Go Markets, Inc.?</a:t>
            </a: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Wayans v. Albert Landon, et. al.?</a:t>
            </a:r>
          </a:p>
          <a:p>
            <a:pPr lvl="1" eaLnBrk="1" hangingPunct="1"/>
            <a:r>
              <a:rPr lang="en-US" altLang="en-US" b="1">
                <a:ea typeface="ＭＳ Ｐゴシック" panose="020B0600070205080204" pitchFamily="34" charset="-128"/>
              </a:rPr>
              <a:t>O’Hare v. Wilkes Excursion Lines, Inc.?</a:t>
            </a:r>
          </a:p>
          <a:p>
            <a:pPr lvl="1" eaLnBrk="1" hangingPunct="1"/>
            <a:endParaRPr lang="en-US" altLang="en-US" b="1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7172" name="Picture 3" descr="flipflopsth.gif">
            <a:extLst>
              <a:ext uri="{FF2B5EF4-FFF2-40B4-BE49-F238E27FC236}">
                <a16:creationId xmlns:a16="http://schemas.microsoft.com/office/drawing/2014/main" id="{652B4C37-B550-40B0-9835-671A7A7F7D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903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>
            <a:extLst>
              <a:ext uri="{FF2B5EF4-FFF2-40B4-BE49-F238E27FC236}">
                <a16:creationId xmlns:a16="http://schemas.microsoft.com/office/drawing/2014/main" id="{B077023F-B4A2-41C3-9BA6-AD859BE71D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The Lawsuit(s)?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B1BEA8A-5F82-43FE-8078-CB5CF23481F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Who Are the Possible Defendants?</a:t>
            </a:r>
          </a:p>
          <a:p>
            <a:pPr eaLnBrk="1" hangingPunct="1"/>
            <a:endParaRPr lang="en-US" altLang="en-US" b="1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Upon What Legal Theories Would Potential Recovery be Based?</a:t>
            </a:r>
          </a:p>
          <a:p>
            <a:pPr eaLnBrk="1" hangingPunct="1"/>
            <a:endParaRPr lang="en-US" altLang="en-US" b="1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What Elements Must be Established to Prevail Under Each Theory?</a:t>
            </a:r>
          </a:p>
        </p:txBody>
      </p:sp>
      <p:pic>
        <p:nvPicPr>
          <p:cNvPr id="8196" name="Picture 3" descr="flipflopsth.gif">
            <a:extLst>
              <a:ext uri="{FF2B5EF4-FFF2-40B4-BE49-F238E27FC236}">
                <a16:creationId xmlns:a16="http://schemas.microsoft.com/office/drawing/2014/main" id="{3C8BECF2-72EB-4355-A0A8-7E68F830EC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33400"/>
            <a:ext cx="903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5F774165-B5DB-4D27-BB62-198BE8745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C3EB6A-9349-4B7B-9A8A-6CCDEDAE0D2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11AC553C-C1CE-476D-81A7-019D183AC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Prima Facie Case for Negligence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1020B6C-109D-4698-AA13-34A3255E3D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371725"/>
            <a:ext cx="5486400" cy="41148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Conduct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Duty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Breach of Duty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Actual (direct) Cause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Proximate (legal) Cause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Damage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DE35E100-46B1-4E80-A3B0-442B31E5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96CA00-1B2E-43D2-A81A-DA624B407C1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1C23D51-48A2-4E84-8657-E7A9BBE4E2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Conduct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A94208D-9DB9-4DD0-B9E5-9FE58410C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924800" cy="41148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</a:rPr>
              <a:t>What Did the Defendant Do or Fail to Do?</a:t>
            </a:r>
          </a:p>
          <a:p>
            <a:pPr eaLnBrk="1" hangingPunct="1"/>
            <a:endParaRPr lang="en-US" altLang="en-US" sz="36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3600" dirty="0">
                <a:latin typeface="Arial" panose="020B0604020202020204" pitchFamily="34" charset="0"/>
              </a:rPr>
              <a:t>Affirmative Action</a:t>
            </a:r>
          </a:p>
          <a:p>
            <a:pPr eaLnBrk="1" hangingPunct="1"/>
            <a:endParaRPr lang="en-US" altLang="en-US" sz="36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3600" dirty="0">
                <a:latin typeface="Arial" panose="020B0604020202020204" pitchFamily="34" charset="0"/>
              </a:rPr>
              <a:t>Omission </a:t>
            </a:r>
            <a:r>
              <a:rPr lang="en-US" altLang="en-US" sz="3600" dirty="0"/>
              <a:t>–</a:t>
            </a:r>
            <a:r>
              <a:rPr lang="en-US" altLang="en-US" sz="3600" dirty="0">
                <a:latin typeface="Arial" panose="020B0604020202020204" pitchFamily="34" charset="0"/>
              </a:rPr>
              <a:t> Failure to Act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F2A76015-0490-4E6E-80D9-5AC32DBD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52BD28-5CF5-49CA-A7AD-53757AD01A7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1BCE6A5-24FB-4112-9A65-2079028C7A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Duty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AF7665B-25F0-4182-955D-B2675A38B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>
                <a:latin typeface="Arial" panose="020B0604020202020204" pitchFamily="34" charset="0"/>
              </a:rPr>
              <a:t>The Concept of Duty Has Two Parts:</a:t>
            </a:r>
          </a:p>
          <a:p>
            <a:pPr eaLnBrk="1" hangingPunct="1">
              <a:lnSpc>
                <a:spcPct val="70000"/>
              </a:lnSpc>
            </a:pPr>
            <a:endParaRPr lang="en-US" altLang="en-US" sz="1600">
              <a:latin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16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What is the Duty?</a:t>
            </a:r>
            <a:endParaRPr lang="en-US" altLang="en-US" sz="3600">
              <a:latin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1" algn="ctr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To Whom is the Duty Owed?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521ACF83-86B8-4EA2-90E4-2A626151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1056DC-FF7D-45E3-9EE7-B27DC74F417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1E6F814-20EF-47A0-B36A-B978F370DD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Duty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3B20A46-8434-459B-83B0-D5D9F7B46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4000">
                <a:latin typeface="Arial" panose="020B0604020202020204" pitchFamily="34" charset="0"/>
              </a:rPr>
              <a:t>What is the Duty?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0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3600">
                <a:latin typeface="Arial" panose="020B0604020202020204" pitchFamily="34" charset="0"/>
              </a:rPr>
              <a:t>Standard of Care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To Act as a Reasonable Person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Custom or Statute</a:t>
            </a:r>
            <a:endParaRPr lang="en-US" altLang="en-US" sz="16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530</TotalTime>
  <Words>597</Words>
  <Application>Microsoft Office PowerPoint</Application>
  <PresentationFormat>On-screen Show (4:3)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Verdana</vt:lpstr>
      <vt:lpstr>Wingdings</vt:lpstr>
      <vt:lpstr>Capsules</vt:lpstr>
      <vt:lpstr>Slippery Slope:  A MULTIDISCIPLINARY BUSINESS CASE STUDY</vt:lpstr>
      <vt:lpstr>The BIG PICTURE!</vt:lpstr>
      <vt:lpstr>The Statistics?</vt:lpstr>
      <vt:lpstr>The Case Library</vt:lpstr>
      <vt:lpstr>The Lawsuit(s)?</vt:lpstr>
      <vt:lpstr>Prima Facie Case for Negligence</vt:lpstr>
      <vt:lpstr>Conduct</vt:lpstr>
      <vt:lpstr>Duty</vt:lpstr>
      <vt:lpstr>Duty</vt:lpstr>
      <vt:lpstr>Duty</vt:lpstr>
      <vt:lpstr>Breach of Duty</vt:lpstr>
      <vt:lpstr>Actual Causation</vt:lpstr>
      <vt:lpstr>Proximate (Legal) Cause</vt:lpstr>
      <vt:lpstr>Damages</vt:lpstr>
      <vt:lpstr>Prima Facie Case for Strict Product Liability</vt:lpstr>
      <vt:lpstr>Economic Data</vt:lpstr>
      <vt:lpstr>Good Luck!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Slippery Slope:  A MULTIDISCIPLINARY BUSINESS CASE STUDY</dc:title>
  <dc:creator>Behnam</dc:creator>
  <cp:lastModifiedBy>Abrams, Behnam</cp:lastModifiedBy>
  <cp:revision>4</cp:revision>
  <cp:lastPrinted>2009-03-04T22:13:30Z</cp:lastPrinted>
  <dcterms:created xsi:type="dcterms:W3CDTF">2010-03-01T23:57:19Z</dcterms:created>
  <dcterms:modified xsi:type="dcterms:W3CDTF">2021-03-31T21:38:16Z</dcterms:modified>
</cp:coreProperties>
</file>